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8" r:id="rId3"/>
    <p:sldId id="260" r:id="rId4"/>
    <p:sldId id="259" r:id="rId5"/>
    <p:sldId id="266" r:id="rId6"/>
    <p:sldId id="264" r:id="rId7"/>
    <p:sldId id="263" r:id="rId8"/>
    <p:sldId id="283" r:id="rId9"/>
    <p:sldId id="267" r:id="rId10"/>
    <p:sldId id="282" r:id="rId11"/>
    <p:sldId id="265" r:id="rId12"/>
    <p:sldId id="269" r:id="rId13"/>
    <p:sldId id="268" r:id="rId14"/>
    <p:sldId id="273" r:id="rId15"/>
    <p:sldId id="275" r:id="rId16"/>
    <p:sldId id="274" r:id="rId17"/>
    <p:sldId id="276" r:id="rId18"/>
    <p:sldId id="284" r:id="rId19"/>
    <p:sldId id="27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7"/>
  </p:normalViewPr>
  <p:slideViewPr>
    <p:cSldViewPr snapToGrid="0" snapToObjects="1">
      <p:cViewPr varScale="1">
        <p:scale>
          <a:sx n="131" d="100"/>
          <a:sy n="131"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26FE-EB12-7A42-AB88-ED3961E07DB3}" type="datetimeFigureOut">
              <a:rPr lang="en-US" smtClean="0"/>
              <a:t>10/7/19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08EEB-A117-2A42-94DC-9602B4D9504A}" type="slidenum">
              <a:rPr lang="en-US" smtClean="0"/>
              <a:t>‹#›</a:t>
            </a:fld>
            <a:endParaRPr lang="en-US"/>
          </a:p>
        </p:txBody>
      </p:sp>
    </p:spTree>
    <p:extLst>
      <p:ext uri="{BB962C8B-B14F-4D97-AF65-F5344CB8AC3E}">
        <p14:creationId xmlns:p14="http://schemas.microsoft.com/office/powerpoint/2010/main" val="222747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10/7/19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658AE-2257-464F-861F-97102A606D19}"/>
              </a:ext>
            </a:extLst>
          </p:cNvPr>
          <p:cNvSpPr>
            <a:spLocks noGrp="1"/>
          </p:cNvSpPr>
          <p:nvPr>
            <p:ph type="ctrTitle"/>
          </p:nvPr>
        </p:nvSpPr>
        <p:spPr/>
        <p:txBody>
          <a:bodyPr/>
          <a:lstStyle/>
          <a:p>
            <a:r>
              <a:rPr lang="en-US" dirty="0"/>
              <a:t>Time Series Unit 7</a:t>
            </a:r>
          </a:p>
        </p:txBody>
      </p:sp>
      <p:sp>
        <p:nvSpPr>
          <p:cNvPr id="3" name="Subtitle 2">
            <a:extLst>
              <a:ext uri="{FF2B5EF4-FFF2-40B4-BE49-F238E27FC236}">
                <a16:creationId xmlns:a16="http://schemas.microsoft.com/office/drawing/2014/main" id="{3CE3573E-1399-8E44-9BB4-AD6B8A8C6115}"/>
              </a:ext>
            </a:extLst>
          </p:cNvPr>
          <p:cNvSpPr>
            <a:spLocks noGrp="1"/>
          </p:cNvSpPr>
          <p:nvPr>
            <p:ph type="subTitle" idx="1"/>
          </p:nvPr>
        </p:nvSpPr>
        <p:spPr/>
        <p:txBody>
          <a:bodyPr/>
          <a:lstStyle/>
          <a:p>
            <a:r>
              <a:rPr lang="en-US" dirty="0"/>
              <a:t>Forecasting</a:t>
            </a:r>
          </a:p>
        </p:txBody>
      </p:sp>
    </p:spTree>
    <p:extLst>
      <p:ext uri="{BB962C8B-B14F-4D97-AF65-F5344CB8AC3E}">
        <p14:creationId xmlns:p14="http://schemas.microsoft.com/office/powerpoint/2010/main" val="356320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150A-0984-5D49-86C4-D6095F9A239C}"/>
              </a:ext>
            </a:extLst>
          </p:cNvPr>
          <p:cNvSpPr>
            <a:spLocks noGrp="1"/>
          </p:cNvSpPr>
          <p:nvPr>
            <p:ph type="title"/>
          </p:nvPr>
        </p:nvSpPr>
        <p:spPr/>
        <p:txBody>
          <a:bodyPr/>
          <a:lstStyle/>
          <a:p>
            <a:r>
              <a:rPr lang="en-US" dirty="0"/>
              <a:t>For Live Session Assignment</a:t>
            </a:r>
          </a:p>
        </p:txBody>
      </p:sp>
      <p:pic>
        <p:nvPicPr>
          <p:cNvPr id="4" name="Picture 3">
            <a:extLst>
              <a:ext uri="{FF2B5EF4-FFF2-40B4-BE49-F238E27FC236}">
                <a16:creationId xmlns:a16="http://schemas.microsoft.com/office/drawing/2014/main" id="{81B022CC-2F83-2D4C-97BB-8060E249DB67}"/>
              </a:ext>
            </a:extLst>
          </p:cNvPr>
          <p:cNvPicPr>
            <a:picLocks noChangeAspect="1"/>
          </p:cNvPicPr>
          <p:nvPr/>
        </p:nvPicPr>
        <p:blipFill>
          <a:blip r:embed="rId2"/>
          <a:stretch>
            <a:fillRect/>
          </a:stretch>
        </p:blipFill>
        <p:spPr>
          <a:xfrm>
            <a:off x="812259" y="2123191"/>
            <a:ext cx="7519481" cy="4199906"/>
          </a:xfrm>
          <a:prstGeom prst="rect">
            <a:avLst/>
          </a:prstGeom>
        </p:spPr>
      </p:pic>
    </p:spTree>
    <p:extLst>
      <p:ext uri="{BB962C8B-B14F-4D97-AF65-F5344CB8AC3E}">
        <p14:creationId xmlns:p14="http://schemas.microsoft.com/office/powerpoint/2010/main" val="319038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3</a:t>
            </a:r>
          </a:p>
        </p:txBody>
      </p:sp>
    </p:spTree>
    <p:extLst>
      <p:ext uri="{BB962C8B-B14F-4D97-AF65-F5344CB8AC3E}">
        <p14:creationId xmlns:p14="http://schemas.microsoft.com/office/powerpoint/2010/main" val="283698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F48F-9A44-864C-AB86-3A52DE08DFC6}"/>
              </a:ext>
            </a:extLst>
          </p:cNvPr>
          <p:cNvSpPr>
            <a:spLocks noGrp="1"/>
          </p:cNvSpPr>
          <p:nvPr>
            <p:ph type="title"/>
          </p:nvPr>
        </p:nvSpPr>
        <p:spPr>
          <a:xfrm>
            <a:off x="314325" y="335943"/>
            <a:ext cx="8515350" cy="1325563"/>
          </a:xfrm>
        </p:spPr>
        <p:txBody>
          <a:bodyPr/>
          <a:lstStyle/>
          <a:p>
            <a:r>
              <a:rPr lang="en-US" dirty="0"/>
              <a:t>Review and Describe Your Realization</a:t>
            </a:r>
          </a:p>
        </p:txBody>
      </p:sp>
      <p:sp>
        <p:nvSpPr>
          <p:cNvPr id="3" name="Content Placeholder 2">
            <a:extLst>
              <a:ext uri="{FF2B5EF4-FFF2-40B4-BE49-F238E27FC236}">
                <a16:creationId xmlns:a16="http://schemas.microsoft.com/office/drawing/2014/main" id="{55780027-04C2-7B44-8F56-0EDC32B1E294}"/>
              </a:ext>
            </a:extLst>
          </p:cNvPr>
          <p:cNvSpPr>
            <a:spLocks noGrp="1"/>
          </p:cNvSpPr>
          <p:nvPr>
            <p:ph idx="1"/>
          </p:nvPr>
        </p:nvSpPr>
        <p:spPr/>
        <p:txBody>
          <a:bodyPr>
            <a:normAutofit fontScale="92500" lnSpcReduction="10000"/>
          </a:bodyPr>
          <a:lstStyle/>
          <a:p>
            <a:r>
              <a:rPr lang="en-US" dirty="0"/>
              <a:t>Remind your group about your realization</a:t>
            </a:r>
          </a:p>
          <a:p>
            <a:pPr lvl="1"/>
            <a:r>
              <a:rPr lang="en-US" dirty="0"/>
              <a:t>Topic</a:t>
            </a:r>
          </a:p>
          <a:p>
            <a:pPr lvl="1"/>
            <a:r>
              <a:rPr lang="en-US" dirty="0"/>
              <a:t>Scale</a:t>
            </a:r>
          </a:p>
          <a:p>
            <a:pPr lvl="1"/>
            <a:r>
              <a:rPr lang="en-US" dirty="0"/>
              <a:t>ACF / Spectral Density</a:t>
            </a:r>
          </a:p>
          <a:p>
            <a:pPr lvl="1"/>
            <a:endParaRPr lang="en-US" dirty="0"/>
          </a:p>
          <a:p>
            <a:r>
              <a:rPr lang="en-US" dirty="0"/>
              <a:t>Describe which model structure you speculate would be appropriate and/or not appropriate for your realization.</a:t>
            </a:r>
          </a:p>
          <a:p>
            <a:endParaRPr lang="en-US" dirty="0"/>
          </a:p>
          <a:p>
            <a:r>
              <a:rPr lang="en-US" dirty="0"/>
              <a:t>Ask any questions you might have about your or anyone else’s realization / model choice in your group.  </a:t>
            </a:r>
          </a:p>
        </p:txBody>
      </p:sp>
    </p:spTree>
    <p:extLst>
      <p:ext uri="{BB962C8B-B14F-4D97-AF65-F5344CB8AC3E}">
        <p14:creationId xmlns:p14="http://schemas.microsoft.com/office/powerpoint/2010/main" val="3722724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3</a:t>
            </a:r>
          </a:p>
        </p:txBody>
      </p:sp>
    </p:spTree>
    <p:extLst>
      <p:ext uri="{BB962C8B-B14F-4D97-AF65-F5344CB8AC3E}">
        <p14:creationId xmlns:p14="http://schemas.microsoft.com/office/powerpoint/2010/main" val="274975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4</a:t>
            </a:r>
          </a:p>
        </p:txBody>
      </p:sp>
    </p:spTree>
    <p:extLst>
      <p:ext uri="{BB962C8B-B14F-4D97-AF65-F5344CB8AC3E}">
        <p14:creationId xmlns:p14="http://schemas.microsoft.com/office/powerpoint/2010/main" val="27126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AEB4-5518-8048-AE96-4F7DBA411993}"/>
              </a:ext>
            </a:extLst>
          </p:cNvPr>
          <p:cNvSpPr>
            <a:spLocks noGrp="1"/>
          </p:cNvSpPr>
          <p:nvPr>
            <p:ph type="title"/>
          </p:nvPr>
        </p:nvSpPr>
        <p:spPr/>
        <p:txBody>
          <a:bodyPr/>
          <a:lstStyle/>
          <a:p>
            <a:r>
              <a:rPr lang="en-US" dirty="0"/>
              <a:t>Cover Question 2</a:t>
            </a:r>
          </a:p>
        </p:txBody>
      </p:sp>
      <p:sp>
        <p:nvSpPr>
          <p:cNvPr id="3" name="Content Placeholder 2">
            <a:extLst>
              <a:ext uri="{FF2B5EF4-FFF2-40B4-BE49-F238E27FC236}">
                <a16:creationId xmlns:a16="http://schemas.microsoft.com/office/drawing/2014/main" id="{41738513-2D6E-774C-AEC1-8E35F0755758}"/>
              </a:ext>
            </a:extLst>
          </p:cNvPr>
          <p:cNvSpPr>
            <a:spLocks noGrp="1"/>
          </p:cNvSpPr>
          <p:nvPr>
            <p:ph idx="1"/>
          </p:nvPr>
        </p:nvSpPr>
        <p:spPr/>
        <p:txBody>
          <a:bodyPr/>
          <a:lstStyle/>
          <a:p>
            <a:r>
              <a:rPr lang="en-US" dirty="0"/>
              <a:t>Cover ARMA(p,0)</a:t>
            </a:r>
          </a:p>
          <a:p>
            <a:r>
              <a:rPr lang="en-US" dirty="0"/>
              <a:t>Show example / solution … maybe snap shot of marker board derivation. </a:t>
            </a:r>
          </a:p>
          <a:p>
            <a:endParaRPr lang="en-US" dirty="0"/>
          </a:p>
        </p:txBody>
      </p:sp>
    </p:spTree>
    <p:extLst>
      <p:ext uri="{BB962C8B-B14F-4D97-AF65-F5344CB8AC3E}">
        <p14:creationId xmlns:p14="http://schemas.microsoft.com/office/powerpoint/2010/main" val="2748685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4 </a:t>
            </a:r>
          </a:p>
        </p:txBody>
      </p:sp>
    </p:spTree>
    <p:extLst>
      <p:ext uri="{BB962C8B-B14F-4D97-AF65-F5344CB8AC3E}">
        <p14:creationId xmlns:p14="http://schemas.microsoft.com/office/powerpoint/2010/main" val="394362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5</a:t>
            </a:r>
          </a:p>
        </p:txBody>
      </p:sp>
    </p:spTree>
    <p:extLst>
      <p:ext uri="{BB962C8B-B14F-4D97-AF65-F5344CB8AC3E}">
        <p14:creationId xmlns:p14="http://schemas.microsoft.com/office/powerpoint/2010/main" val="331019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39DD-E963-144A-97DE-2EFF75317FE9}"/>
              </a:ext>
            </a:extLst>
          </p:cNvPr>
          <p:cNvSpPr>
            <a:spLocks noGrp="1"/>
          </p:cNvSpPr>
          <p:nvPr>
            <p:ph type="title"/>
          </p:nvPr>
        </p:nvSpPr>
        <p:spPr>
          <a:xfrm>
            <a:off x="388707" y="287302"/>
            <a:ext cx="8366581" cy="1325563"/>
          </a:xfrm>
        </p:spPr>
        <p:txBody>
          <a:bodyPr/>
          <a:lstStyle/>
          <a:p>
            <a:r>
              <a:rPr lang="en-US" dirty="0"/>
              <a:t>Amtrak: For Live Session Question 3</a:t>
            </a:r>
          </a:p>
        </p:txBody>
      </p:sp>
      <p:sp>
        <p:nvSpPr>
          <p:cNvPr id="5" name="Rectangle 4">
            <a:extLst>
              <a:ext uri="{FF2B5EF4-FFF2-40B4-BE49-F238E27FC236}">
                <a16:creationId xmlns:a16="http://schemas.microsoft.com/office/drawing/2014/main" id="{1C340817-F215-DF49-80EC-41582C4A7071}"/>
              </a:ext>
            </a:extLst>
          </p:cNvPr>
          <p:cNvSpPr/>
          <p:nvPr/>
        </p:nvSpPr>
        <p:spPr>
          <a:xfrm>
            <a:off x="628648" y="3050550"/>
            <a:ext cx="7886700" cy="646331"/>
          </a:xfrm>
          <a:prstGeom prst="rect">
            <a:avLst/>
          </a:prstGeom>
        </p:spPr>
        <p:txBody>
          <a:bodyPr wrap="square">
            <a:spAutoFit/>
          </a:bodyPr>
          <a:lstStyle/>
          <a:p>
            <a:r>
              <a:rPr lang="en-US" dirty="0"/>
              <a:t>phis:  c(0.5511, 0.1680, -0.0145, 0.0651, 0.1388, -0.2966, 0.1539, 0.1270, -0.1815, 0.0364, 0.1456, 0.6287, -0.3832, -0.0199, -0.1679) </a:t>
            </a:r>
          </a:p>
        </p:txBody>
      </p:sp>
      <p:sp>
        <p:nvSpPr>
          <p:cNvPr id="6" name="Rectangle 5">
            <a:extLst>
              <a:ext uri="{FF2B5EF4-FFF2-40B4-BE49-F238E27FC236}">
                <a16:creationId xmlns:a16="http://schemas.microsoft.com/office/drawing/2014/main" id="{EDC0CED6-FD96-AD42-A214-C5073A43508D}"/>
              </a:ext>
            </a:extLst>
          </p:cNvPr>
          <p:cNvSpPr/>
          <p:nvPr/>
        </p:nvSpPr>
        <p:spPr>
          <a:xfrm>
            <a:off x="628650" y="4363336"/>
            <a:ext cx="3377848" cy="369332"/>
          </a:xfrm>
          <a:prstGeom prst="rect">
            <a:avLst/>
          </a:prstGeom>
        </p:spPr>
        <p:txBody>
          <a:bodyPr wrap="none">
            <a:spAutoFit/>
          </a:bodyPr>
          <a:lstStyle/>
          <a:p>
            <a:r>
              <a:rPr lang="en-US" dirty="0"/>
              <a:t>phis: c(-0.02709541,  0.74213105)</a:t>
            </a:r>
          </a:p>
        </p:txBody>
      </p:sp>
      <p:sp>
        <p:nvSpPr>
          <p:cNvPr id="7" name="Rectangle 6">
            <a:extLst>
              <a:ext uri="{FF2B5EF4-FFF2-40B4-BE49-F238E27FC236}">
                <a16:creationId xmlns:a16="http://schemas.microsoft.com/office/drawing/2014/main" id="{2B8EE832-9205-424A-996E-B83BF5F70A26}"/>
              </a:ext>
            </a:extLst>
          </p:cNvPr>
          <p:cNvSpPr/>
          <p:nvPr/>
        </p:nvSpPr>
        <p:spPr>
          <a:xfrm>
            <a:off x="628650" y="4732668"/>
            <a:ext cx="3348161" cy="369332"/>
          </a:xfrm>
          <a:prstGeom prst="rect">
            <a:avLst/>
          </a:prstGeom>
        </p:spPr>
        <p:txBody>
          <a:bodyPr wrap="none">
            <a:spAutoFit/>
          </a:bodyPr>
          <a:lstStyle/>
          <a:p>
            <a:r>
              <a:rPr lang="en-US" dirty="0"/>
              <a:t>thetas: c(-0.5844596,  0.3836931)</a:t>
            </a:r>
          </a:p>
        </p:txBody>
      </p:sp>
      <p:sp>
        <p:nvSpPr>
          <p:cNvPr id="8" name="Rectangle 7">
            <a:extLst>
              <a:ext uri="{FF2B5EF4-FFF2-40B4-BE49-F238E27FC236}">
                <a16:creationId xmlns:a16="http://schemas.microsoft.com/office/drawing/2014/main" id="{69E71ACC-12EF-7A42-A07C-81D41E6E33AD}"/>
              </a:ext>
            </a:extLst>
          </p:cNvPr>
          <p:cNvSpPr/>
          <p:nvPr/>
        </p:nvSpPr>
        <p:spPr>
          <a:xfrm>
            <a:off x="628648" y="6322344"/>
            <a:ext cx="1791644" cy="369332"/>
          </a:xfrm>
          <a:prstGeom prst="rect">
            <a:avLst/>
          </a:prstGeom>
        </p:spPr>
        <p:txBody>
          <a:bodyPr wrap="none">
            <a:spAutoFit/>
          </a:bodyPr>
          <a:lstStyle/>
          <a:p>
            <a:r>
              <a:rPr lang="en-US" dirty="0"/>
              <a:t>theta: 0.7431719</a:t>
            </a:r>
          </a:p>
        </p:txBody>
      </p:sp>
      <p:sp>
        <p:nvSpPr>
          <p:cNvPr id="9" name="Rectangle 8">
            <a:extLst>
              <a:ext uri="{FF2B5EF4-FFF2-40B4-BE49-F238E27FC236}">
                <a16:creationId xmlns:a16="http://schemas.microsoft.com/office/drawing/2014/main" id="{2A07BB97-77E5-C848-BFF0-289FE3C50411}"/>
              </a:ext>
            </a:extLst>
          </p:cNvPr>
          <p:cNvSpPr/>
          <p:nvPr/>
        </p:nvSpPr>
        <p:spPr>
          <a:xfrm>
            <a:off x="628648" y="5957716"/>
            <a:ext cx="1473480" cy="369332"/>
          </a:xfrm>
          <a:prstGeom prst="rect">
            <a:avLst/>
          </a:prstGeom>
        </p:spPr>
        <p:txBody>
          <a:bodyPr wrap="none">
            <a:spAutoFit/>
          </a:bodyPr>
          <a:lstStyle/>
          <a:p>
            <a:r>
              <a:rPr lang="en-US" dirty="0"/>
              <a:t>phi: 0.306943</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4AD41AF-53E2-EE4D-9454-EC7B6C9493E6}"/>
                  </a:ext>
                </a:extLst>
              </p:cNvPr>
              <p:cNvSpPr txBox="1"/>
              <p:nvPr/>
            </p:nvSpPr>
            <p:spPr>
              <a:xfrm>
                <a:off x="148769" y="2176879"/>
                <a:ext cx="8980472" cy="837152"/>
              </a:xfrm>
              <a:prstGeom prst="rect">
                <a:avLst/>
              </a:prstGeom>
              <a:noFill/>
            </p:spPr>
            <p:txBody>
              <a:bodyPr wrap="none" lIns="0" tIns="0" rIns="0" bIns="0" rtlCol="0">
                <a:spAutoFit/>
              </a:bodyPr>
              <a:lstStyle/>
              <a:p>
                <a:r>
                  <a:rPr lang="en-US" b="0" i="1" dirty="0">
                    <a:latin typeface="Cambria Math" panose="02040503050406030204" pitchFamily="18" charset="0"/>
                  </a:rPr>
                  <a:t>MODEL 1:</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m:t>
                      </m:r>
                      <m:r>
                        <m:rPr>
                          <m:nor/>
                        </m:rPr>
                        <a:rPr lang="en-US" b="0" i="0" smtClean="0">
                          <a:latin typeface="Cambria Math" panose="02040503050406030204" pitchFamily="18" charset="0"/>
                        </a:rPr>
                        <m:t> </m:t>
                      </m:r>
                      <m:r>
                        <m:rPr>
                          <m:nor/>
                        </m:rPr>
                        <a:rPr lang="en-US" dirty="0" smtClean="0"/>
                        <m:t>0.5511</m:t>
                      </m:r>
                      <m:r>
                        <a:rPr lang="en-US" i="1">
                          <a:latin typeface="Cambria Math" panose="02040503050406030204" pitchFamily="18" charset="0"/>
                        </a:rPr>
                        <m:t>𝐵</m:t>
                      </m:r>
                      <m:r>
                        <m:rPr>
                          <m:nor/>
                        </m:rPr>
                        <a:rPr lang="en-US" b="0" i="0" dirty="0" smtClean="0"/>
                        <m:t>−</m:t>
                      </m:r>
                      <m:r>
                        <m:rPr>
                          <m:nor/>
                        </m:rPr>
                        <a:rPr lang="en-US" dirty="0"/>
                        <m:t> 0.1680</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m:rPr>
                          <m:nor/>
                        </m:rPr>
                        <a:rPr lang="en-US" b="0" i="0" dirty="0" smtClean="0"/>
                        <m:t>+</m:t>
                      </m:r>
                      <m:r>
                        <m:rPr>
                          <m:nor/>
                        </m:rPr>
                        <a:rPr lang="en-US" dirty="0"/>
                        <m:t>0.0145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3</m:t>
                          </m:r>
                        </m:sup>
                      </m:sSup>
                      <m:r>
                        <m:rPr>
                          <m:nor/>
                        </m:rPr>
                        <a:rPr lang="en-US" b="0" i="0" dirty="0" smtClean="0"/>
                        <m:t>− </m:t>
                      </m:r>
                      <m:r>
                        <m:rPr>
                          <m:nor/>
                        </m:rPr>
                        <a:rPr lang="en-US" dirty="0"/>
                        <m:t>0.0651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4</m:t>
                          </m:r>
                        </m:sup>
                      </m:sSup>
                      <m:r>
                        <m:rPr>
                          <m:nor/>
                        </m:rPr>
                        <a:rPr lang="en-US" b="0" i="0" dirty="0" smtClean="0"/>
                        <m:t>− </m:t>
                      </m:r>
                      <m:r>
                        <m:rPr>
                          <m:nor/>
                        </m:rPr>
                        <a:rPr lang="en-US" dirty="0"/>
                        <m:t>0.1388</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5</m:t>
                          </m:r>
                        </m:sup>
                      </m:sSup>
                      <m:r>
                        <m:rPr>
                          <m:nor/>
                        </m:rPr>
                        <a:rPr lang="en-US" b="0" i="0" dirty="0" smtClean="0"/>
                        <m:t>+ </m:t>
                      </m:r>
                      <m:r>
                        <m:rPr>
                          <m:nor/>
                        </m:rPr>
                        <a:rPr lang="en-US" dirty="0"/>
                        <m:t>0.2966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6</m:t>
                          </m:r>
                        </m:sup>
                      </m:sSup>
                      <m:r>
                        <m:rPr>
                          <m:nor/>
                        </m:rPr>
                        <a:rPr lang="en-US" b="0" i="0" dirty="0" smtClean="0"/>
                        <m:t>− </m:t>
                      </m:r>
                      <m:r>
                        <m:rPr>
                          <m:nor/>
                        </m:rPr>
                        <a:rPr lang="en-US" dirty="0"/>
                        <m:t>0.1539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7</m:t>
                          </m:r>
                        </m:sup>
                      </m:sSup>
                      <m:r>
                        <m:rPr>
                          <m:nor/>
                        </m:rPr>
                        <a:rPr lang="en-US" b="0" i="0" dirty="0" smtClean="0"/>
                        <m:t>− </m:t>
                      </m:r>
                      <m:r>
                        <m:rPr>
                          <m:nor/>
                        </m:rPr>
                        <a:rPr lang="en-US" dirty="0"/>
                        <m:t>0.1270</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8</m:t>
                          </m:r>
                        </m:sup>
                      </m:sSup>
                    </m:oMath>
                  </m:oMathPara>
                </a14:m>
                <a:endParaRPr lang="en-US" dirty="0"/>
              </a:p>
              <a:p>
                <a:pPr/>
                <a14:m>
                  <m:oMathPara xmlns:m="http://schemas.openxmlformats.org/officeDocument/2006/math">
                    <m:oMathParaPr>
                      <m:jc m:val="centerGroup"/>
                    </m:oMathParaPr>
                    <m:oMath xmlns:m="http://schemas.openxmlformats.org/officeDocument/2006/math">
                      <m:r>
                        <m:rPr>
                          <m:nor/>
                        </m:rPr>
                        <a:rPr lang="en-US" b="0" i="0" dirty="0" smtClean="0"/>
                        <m:t>+</m:t>
                      </m:r>
                      <m:r>
                        <m:rPr>
                          <m:nor/>
                        </m:rPr>
                        <a:rPr lang="en-US" dirty="0"/>
                        <m:t>0.1815</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9</m:t>
                          </m:r>
                        </m:sup>
                      </m:sSup>
                      <m:r>
                        <m:rPr>
                          <m:nor/>
                        </m:rPr>
                        <a:rPr lang="en-US" b="0" i="0" dirty="0" smtClean="0"/>
                        <m:t>− </m:t>
                      </m:r>
                      <m:r>
                        <m:rPr>
                          <m:nor/>
                        </m:rPr>
                        <a:rPr lang="en-US" dirty="0"/>
                        <m:t>0.0364</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10</m:t>
                          </m:r>
                        </m:sup>
                      </m:sSup>
                      <m:r>
                        <m:rPr>
                          <m:nor/>
                        </m:rPr>
                        <a:rPr lang="en-US" b="0" i="0" dirty="0" smtClean="0"/>
                        <m:t>− </m:t>
                      </m:r>
                      <m:r>
                        <m:rPr>
                          <m:nor/>
                        </m:rPr>
                        <a:rPr lang="en-US" dirty="0"/>
                        <m:t>0.1456</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11</m:t>
                          </m:r>
                        </m:sup>
                      </m:sSup>
                      <m:r>
                        <m:rPr>
                          <m:nor/>
                        </m:rPr>
                        <a:rPr lang="en-US" b="0" i="0" dirty="0" smtClean="0"/>
                        <m:t>− </m:t>
                      </m:r>
                      <m:r>
                        <m:rPr>
                          <m:nor/>
                        </m:rPr>
                        <a:rPr lang="en-US" dirty="0"/>
                        <m:t>0.6287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12</m:t>
                          </m:r>
                        </m:sup>
                      </m:sSup>
                      <m:r>
                        <m:rPr>
                          <m:nor/>
                        </m:rPr>
                        <a:rPr lang="en-US" b="0" i="0" dirty="0" smtClean="0"/>
                        <m:t>+ </m:t>
                      </m:r>
                      <m:r>
                        <m:rPr>
                          <m:nor/>
                        </m:rPr>
                        <a:rPr lang="en-US" dirty="0"/>
                        <m:t>0.3832</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13</m:t>
                          </m:r>
                        </m:sup>
                      </m:sSup>
                      <m:r>
                        <m:rPr>
                          <m:nor/>
                        </m:rPr>
                        <a:rPr lang="en-US" b="0" i="0" dirty="0" smtClean="0"/>
                        <m:t>+ </m:t>
                      </m:r>
                      <m:r>
                        <m:rPr>
                          <m:nor/>
                        </m:rPr>
                        <a:rPr lang="en-US" dirty="0"/>
                        <m:t>0.0199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14</m:t>
                          </m:r>
                        </m:sup>
                      </m:sSup>
                      <m:r>
                        <m:rPr>
                          <m:nor/>
                        </m:rPr>
                        <a:rPr lang="en-US" b="0" i="0" dirty="0" smtClean="0"/>
                        <m:t>+ </m:t>
                      </m:r>
                      <m:r>
                        <m:rPr>
                          <m:nor/>
                        </m:rPr>
                        <a:rPr lang="en-US" dirty="0"/>
                        <m:t>0.1679</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15</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p:sp>
            <p:nvSpPr>
              <p:cNvPr id="11" name="TextBox 10">
                <a:extLst>
                  <a:ext uri="{FF2B5EF4-FFF2-40B4-BE49-F238E27FC236}">
                    <a16:creationId xmlns:a16="http://schemas.microsoft.com/office/drawing/2014/main" id="{44AD41AF-53E2-EE4D-9454-EC7B6C9493E6}"/>
                  </a:ext>
                </a:extLst>
              </p:cNvPr>
              <p:cNvSpPr txBox="1">
                <a:spLocks noRot="1" noChangeAspect="1" noMove="1" noResize="1" noEditPoints="1" noAdjustHandles="1" noChangeArrowheads="1" noChangeShapeType="1" noTextEdit="1"/>
              </p:cNvSpPr>
              <p:nvPr/>
            </p:nvSpPr>
            <p:spPr>
              <a:xfrm>
                <a:off x="148769" y="2176879"/>
                <a:ext cx="8980472" cy="837152"/>
              </a:xfrm>
              <a:prstGeom prst="rect">
                <a:avLst/>
              </a:prstGeom>
              <a:blipFill>
                <a:blip r:embed="rId2"/>
                <a:stretch>
                  <a:fillRect l="-1697" t="-7463"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432F075-F19B-1640-BC99-47FB4FC0702D}"/>
                  </a:ext>
                </a:extLst>
              </p:cNvPr>
              <p:cNvSpPr txBox="1"/>
              <p:nvPr/>
            </p:nvSpPr>
            <p:spPr>
              <a:xfrm>
                <a:off x="148769" y="3808306"/>
                <a:ext cx="6581353"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2: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nor/>
                        </m:rPr>
                        <a:rPr lang="en-US" b="0" i="0" smtClean="0">
                          <a:latin typeface="Cambria Math" panose="02040503050406030204" pitchFamily="18" charset="0"/>
                        </a:rPr>
                        <m:t>+ </m:t>
                      </m:r>
                      <m:r>
                        <m:rPr>
                          <m:nor/>
                        </m:rPr>
                        <a:rPr lang="en-US" dirty="0"/>
                        <m:t>0.027</m:t>
                      </m:r>
                      <m:r>
                        <a:rPr lang="en-US" b="0" i="1" dirty="0" smtClean="0">
                          <a:latin typeface="Cambria Math" panose="02040503050406030204" pitchFamily="18" charset="0"/>
                        </a:rPr>
                        <m:t>1</m:t>
                      </m:r>
                      <m:r>
                        <a:rPr lang="en-US" i="1">
                          <a:latin typeface="Cambria Math" panose="02040503050406030204" pitchFamily="18" charset="0"/>
                        </a:rPr>
                        <m:t>𝐵</m:t>
                      </m:r>
                      <m:r>
                        <m:rPr>
                          <m:nor/>
                        </m:rPr>
                        <a:rPr lang="en-US" b="0" i="0" dirty="0" smtClean="0"/>
                        <m:t>−</m:t>
                      </m:r>
                      <m:r>
                        <m:rPr>
                          <m:nor/>
                        </m:rPr>
                        <a:rPr lang="en-US" dirty="0"/>
                        <m:t>0.7421</m:t>
                      </m:r>
                      <m:sSup>
                        <m:sSupPr>
                          <m:ctrlPr>
                            <a:rPr lang="en-US" i="1" dirty="0" smtClean="0">
                              <a:latin typeface="Cambria Math" panose="02040503050406030204" pitchFamily="18" charset="0"/>
                            </a:rPr>
                          </m:ctrlPr>
                        </m:sSupPr>
                        <m:e>
                          <m:r>
                            <a:rPr lang="en-US" i="1">
                              <a:latin typeface="Cambria Math" panose="02040503050406030204" pitchFamily="18" charset="0"/>
                            </a:rPr>
                            <m:t>𝐵</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a:latin typeface="Cambria Math" panose="02040503050406030204" pitchFamily="18" charset="0"/>
                            </a:rPr>
                            <m:t>+ </m:t>
                          </m:r>
                          <m:r>
                            <m:rPr>
                              <m:nor/>
                            </m:rPr>
                            <a:rPr lang="en-US" dirty="0"/>
                            <m:t>0</m:t>
                          </m:r>
                          <m:r>
                            <a:rPr lang="en-US" b="0" i="1" dirty="0" smtClean="0">
                              <a:latin typeface="Cambria Math" panose="02040503050406030204" pitchFamily="18" charset="0"/>
                            </a:rPr>
                            <m:t>.5845</m:t>
                          </m:r>
                          <m:r>
                            <a:rPr lang="en-US" i="1">
                              <a:latin typeface="Cambria Math" panose="02040503050406030204" pitchFamily="18" charset="0"/>
                            </a:rPr>
                            <m:t>𝐵</m:t>
                          </m:r>
                          <m:r>
                            <m:rPr>
                              <m:nor/>
                            </m:rPr>
                            <a:rPr lang="en-US" dirty="0"/>
                            <m:t>− </m:t>
                          </m:r>
                          <m:r>
                            <a:rPr lang="en-US" b="0" i="1" dirty="0" smtClean="0">
                              <a:latin typeface="Cambria Math" panose="02040503050406030204" pitchFamily="18" charset="0"/>
                            </a:rPr>
                            <m:t>0.3837</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i="1" dirty="0">
                                  <a:latin typeface="Cambria Math" panose="02040503050406030204" pitchFamily="18" charset="0"/>
                                </a:rPr>
                                <m:t>2</m:t>
                              </m:r>
                            </m:sup>
                          </m:sSup>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2" name="TextBox 11">
                <a:extLst>
                  <a:ext uri="{FF2B5EF4-FFF2-40B4-BE49-F238E27FC236}">
                    <a16:creationId xmlns:a16="http://schemas.microsoft.com/office/drawing/2014/main" id="{8432F075-F19B-1640-BC99-47FB4FC0702D}"/>
                  </a:ext>
                </a:extLst>
              </p:cNvPr>
              <p:cNvSpPr txBox="1">
                <a:spLocks noRot="1" noChangeAspect="1" noMove="1" noResize="1" noEditPoints="1" noAdjustHandles="1" noChangeArrowheads="1" noChangeShapeType="1" noTextEdit="1"/>
              </p:cNvSpPr>
              <p:nvPr/>
            </p:nvSpPr>
            <p:spPr>
              <a:xfrm>
                <a:off x="148769" y="3808306"/>
                <a:ext cx="6581353" cy="553998"/>
              </a:xfrm>
              <a:prstGeom prst="rect">
                <a:avLst/>
              </a:prstGeom>
              <a:blipFill>
                <a:blip r:embed="rId3"/>
                <a:stretch>
                  <a:fillRect l="-1351" t="-4651"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276C2E-11EF-7A41-A2D0-4C70A0F9139E}"/>
                  </a:ext>
                </a:extLst>
              </p:cNvPr>
              <p:cNvSpPr txBox="1"/>
              <p:nvPr/>
            </p:nvSpPr>
            <p:spPr>
              <a:xfrm>
                <a:off x="148769" y="5316089"/>
                <a:ext cx="5313634"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𝑀𝑂𝐷𝐸𝐿</m:t>
                      </m:r>
                      <m:r>
                        <a:rPr lang="en-US" b="0" i="1" smtClean="0">
                          <a:latin typeface="Cambria Math" panose="02040503050406030204" pitchFamily="18" charset="0"/>
                        </a:rPr>
                        <m:t> 3:</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 .3069</m:t>
                      </m:r>
                      <m:r>
                        <a:rPr lang="en-US" i="1">
                          <a:latin typeface="Cambria Math" panose="02040503050406030204" pitchFamily="18" charset="0"/>
                        </a:rPr>
                        <m:t>𝐵</m:t>
                      </m:r>
                      <m:r>
                        <a:rPr lang="en-US" b="0" i="1" dirty="0" smtClean="0">
                          <a:latin typeface="Cambria Math" panose="02040503050406030204" pitchFamily="18" charset="0"/>
                        </a:rPr>
                        <m:t>)</m:t>
                      </m:r>
                      <m:r>
                        <a:rPr lang="en-US" i="1" dirty="0">
                          <a:latin typeface="Cambria Math" panose="02040503050406030204" pitchFamily="18" charset="0"/>
                        </a:rPr>
                        <m:t>(1−</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dirty="0" smtClean="0">
                          <a:latin typeface="Cambria Math" panose="02040503050406030204" pitchFamily="18" charset="0"/>
                        </a:rPr>
                        <m:t>(1−</m:t>
                      </m:r>
                      <m:sSup>
                        <m:sSupPr>
                          <m:ctrlPr>
                            <a:rPr lang="en-US" i="1" dirty="0">
                              <a:latin typeface="Cambria Math" panose="02040503050406030204" pitchFamily="18" charset="0"/>
                            </a:rPr>
                          </m:ctrlPr>
                        </m:sSupPr>
                        <m:e>
                          <m:r>
                            <a:rPr lang="en-US" i="1">
                              <a:latin typeface="Cambria Math" panose="02040503050406030204" pitchFamily="18" charset="0"/>
                            </a:rPr>
                            <m:t>𝐵</m:t>
                          </m:r>
                        </m:e>
                        <m:sup>
                          <m:r>
                            <a:rPr lang="en-US" b="0" i="1" smtClean="0">
                              <a:latin typeface="Cambria Math" panose="02040503050406030204" pitchFamily="18" charset="0"/>
                            </a:rPr>
                            <m:t>1</m:t>
                          </m:r>
                          <m:r>
                            <a:rPr lang="en-US" i="1" dirty="0">
                              <a:latin typeface="Cambria Math" panose="02040503050406030204" pitchFamily="18" charset="0"/>
                            </a:rPr>
                            <m:t>2</m:t>
                          </m:r>
                        </m:sup>
                      </m:sSup>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m:rPr>
                              <m:nor/>
                            </m:rPr>
                            <a:rPr lang="en-US" dirty="0"/>
                            <m:t>− </m:t>
                          </m:r>
                          <m:r>
                            <a:rPr lang="en-US" b="0" i="1" dirty="0" smtClean="0">
                              <a:latin typeface="Cambria Math" panose="02040503050406030204" pitchFamily="18" charset="0"/>
                            </a:rPr>
                            <m:t>0.7432</m:t>
                          </m:r>
                          <m:r>
                            <a:rPr lang="en-US" b="0" i="1" dirty="0" smtClean="0">
                              <a:latin typeface="Cambria Math" panose="02040503050406030204" pitchFamily="18" charset="0"/>
                            </a:rPr>
                            <m:t>𝐵</m:t>
                          </m:r>
                          <m:r>
                            <a:rPr lang="en-US" i="1" dirty="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𝑡</m:t>
                          </m:r>
                        </m:sub>
                      </m:sSub>
                    </m:oMath>
                  </m:oMathPara>
                </a14:m>
                <a:endParaRPr lang="en-US" dirty="0"/>
              </a:p>
            </p:txBody>
          </p:sp>
        </mc:Choice>
        <mc:Fallback xmlns="">
          <p:sp>
            <p:nvSpPr>
              <p:cNvPr id="14" name="TextBox 13">
                <a:extLst>
                  <a:ext uri="{FF2B5EF4-FFF2-40B4-BE49-F238E27FC236}">
                    <a16:creationId xmlns:a16="http://schemas.microsoft.com/office/drawing/2014/main" id="{D1276C2E-11EF-7A41-A2D0-4C70A0F9139E}"/>
                  </a:ext>
                </a:extLst>
              </p:cNvPr>
              <p:cNvSpPr txBox="1">
                <a:spLocks noRot="1" noChangeAspect="1" noMove="1" noResize="1" noEditPoints="1" noAdjustHandles="1" noChangeArrowheads="1" noChangeShapeType="1" noTextEdit="1"/>
              </p:cNvSpPr>
              <p:nvPr/>
            </p:nvSpPr>
            <p:spPr>
              <a:xfrm>
                <a:off x="148769" y="5316089"/>
                <a:ext cx="5313634" cy="553998"/>
              </a:xfrm>
              <a:prstGeom prst="rect">
                <a:avLst/>
              </a:prstGeom>
              <a:blipFill>
                <a:blip r:embed="rId4"/>
                <a:stretch>
                  <a:fillRect l="-1675" t="-4545" b="-2045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A42BB6F-9E03-AF4C-820D-C627F0D9389F}"/>
              </a:ext>
            </a:extLst>
          </p:cNvPr>
          <p:cNvSpPr/>
          <p:nvPr/>
        </p:nvSpPr>
        <p:spPr>
          <a:xfrm>
            <a:off x="388708" y="1326227"/>
            <a:ext cx="8366581" cy="738664"/>
          </a:xfrm>
          <a:prstGeom prst="rect">
            <a:avLst/>
          </a:prstGeom>
        </p:spPr>
        <p:txBody>
          <a:bodyPr wrap="square">
            <a:spAutoFit/>
          </a:bodyPr>
          <a:lstStyle/>
          <a:p>
            <a:r>
              <a:rPr lang="en-US" sz="1400" dirty="0">
                <a:solidFill>
                  <a:srgbClr val="282828"/>
                </a:solidFill>
                <a:latin typeface="Proxima Nova"/>
              </a:rPr>
              <a:t>Using the three models below and the Amtrak ridership data, which model has the smallest ASE in forecasting the next year (12 months)?  Show your code in forecasting the 12 observations as well as in calculating the ASE.</a:t>
            </a:r>
            <a:endParaRPr lang="en-US" sz="1400" dirty="0"/>
          </a:p>
        </p:txBody>
      </p:sp>
    </p:spTree>
    <p:extLst>
      <p:ext uri="{BB962C8B-B14F-4D97-AF65-F5344CB8AC3E}">
        <p14:creationId xmlns:p14="http://schemas.microsoft.com/office/powerpoint/2010/main" val="317457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5 </a:t>
            </a:r>
          </a:p>
        </p:txBody>
      </p:sp>
    </p:spTree>
    <p:extLst>
      <p:ext uri="{BB962C8B-B14F-4D97-AF65-F5344CB8AC3E}">
        <p14:creationId xmlns:p14="http://schemas.microsoft.com/office/powerpoint/2010/main" val="402478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1</a:t>
            </a:r>
          </a:p>
        </p:txBody>
      </p:sp>
    </p:spTree>
    <p:extLst>
      <p:ext uri="{BB962C8B-B14F-4D97-AF65-F5344CB8AC3E}">
        <p14:creationId xmlns:p14="http://schemas.microsoft.com/office/powerpoint/2010/main" val="3223708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FECC-69B2-4943-8FC9-82A81E150F11}"/>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9FD15C5-4836-964D-8818-1B5309C7F4ED}"/>
              </a:ext>
            </a:extLst>
          </p:cNvPr>
          <p:cNvSpPr>
            <a:spLocks noGrp="1"/>
          </p:cNvSpPr>
          <p:nvPr>
            <p:ph idx="1"/>
          </p:nvPr>
        </p:nvSpPr>
        <p:spPr/>
        <p:txBody>
          <a:bodyPr/>
          <a:lstStyle/>
          <a:p>
            <a:pPr marL="0" indent="0">
              <a:buNone/>
            </a:pPr>
            <a:r>
              <a:rPr lang="en-US" dirty="0"/>
              <a:t>Assume you have data that is recorded monthly that you think could be appropriately modeled with an ARIMA(0,0,0) and s = 4.  </a:t>
            </a:r>
          </a:p>
          <a:p>
            <a:pPr marL="0" indent="0">
              <a:buNone/>
            </a:pPr>
            <a:endParaRPr lang="en-US" dirty="0"/>
          </a:p>
          <a:p>
            <a:pPr marL="514350" indent="-514350">
              <a:buAutoNum type="alphaLcPeriod"/>
            </a:pPr>
            <a:r>
              <a:rPr lang="en-US" dirty="0"/>
              <a:t>What would be the mathematical form of the model?  </a:t>
            </a:r>
          </a:p>
          <a:p>
            <a:pPr marL="514350" indent="-514350">
              <a:buAutoNum type="alphaLcPeriod"/>
            </a:pPr>
            <a:endParaRPr lang="en-US" dirty="0"/>
          </a:p>
          <a:p>
            <a:pPr marL="514350" indent="-514350">
              <a:buAutoNum type="alphaLcPeriod"/>
            </a:pPr>
            <a:r>
              <a:rPr lang="en-US" dirty="0"/>
              <a:t>Describe what the model is saying about the data … about the correlation.  </a:t>
            </a:r>
          </a:p>
        </p:txBody>
      </p:sp>
    </p:spTree>
    <p:extLst>
      <p:ext uri="{BB962C8B-B14F-4D97-AF65-F5344CB8AC3E}">
        <p14:creationId xmlns:p14="http://schemas.microsoft.com/office/powerpoint/2010/main" val="120951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1</a:t>
            </a:r>
          </a:p>
        </p:txBody>
      </p:sp>
    </p:spTree>
    <p:extLst>
      <p:ext uri="{BB962C8B-B14F-4D97-AF65-F5344CB8AC3E}">
        <p14:creationId xmlns:p14="http://schemas.microsoft.com/office/powerpoint/2010/main" val="20698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Break Out 2</a:t>
            </a:r>
          </a:p>
        </p:txBody>
      </p:sp>
    </p:spTree>
    <p:extLst>
      <p:ext uri="{BB962C8B-B14F-4D97-AF65-F5344CB8AC3E}">
        <p14:creationId xmlns:p14="http://schemas.microsoft.com/office/powerpoint/2010/main" val="3027880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dirty="0" err="1"/>
              <a:t>X</a:t>
            </a:r>
            <a:r>
              <a:rPr lang="en-US" baseline="-25000" dirty="0" err="1"/>
              <a:t>t</a:t>
            </a:r>
            <a:r>
              <a:rPr lang="en-US" dirty="0"/>
              <a:t> = a</a:t>
            </a:r>
            <a:r>
              <a:rPr lang="en-US" baseline="-25000" dirty="0"/>
              <a:t>t</a:t>
            </a:r>
          </a:p>
        </p:txBody>
      </p:sp>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plot(a[1:4999],a[2:5000], </a:t>
            </a:r>
            <a:r>
              <a:rPr lang="en-US" sz="1000" dirty="0" err="1"/>
              <a:t>xlab</a:t>
            </a:r>
            <a:r>
              <a:rPr lang="en-US" sz="1000" dirty="0"/>
              <a:t> = "X_t-1",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X_t-1")</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(a[1:4999],a[2:5000])</a:t>
            </a:r>
          </a:p>
        </p:txBody>
      </p:sp>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(5000,d = 1, </a:t>
            </a:r>
            <a:r>
              <a:rPr lang="en-US" sz="1400" dirty="0" err="1"/>
              <a:t>vara</a:t>
            </a:r>
            <a:r>
              <a:rPr lang="en-US" sz="1400" dirty="0"/>
              <a:t> = 1, </a:t>
            </a:r>
            <a:r>
              <a:rPr lang="en-US" sz="1400" dirty="0" err="1"/>
              <a:t>sn</a:t>
            </a:r>
            <a:r>
              <a:rPr lang="en-US" sz="1400" dirty="0"/>
              <a:t> = 6)</a:t>
            </a:r>
          </a:p>
        </p:txBody>
      </p:sp>
      <p:pic>
        <p:nvPicPr>
          <p:cNvPr id="3" name="Picture 2">
            <a:extLst>
              <a:ext uri="{FF2B5EF4-FFF2-40B4-BE49-F238E27FC236}">
                <a16:creationId xmlns:a16="http://schemas.microsoft.com/office/drawing/2014/main" id="{9F9E34CA-0670-1544-BC49-C4A6AF53821E}"/>
              </a:ext>
            </a:extLst>
          </p:cNvPr>
          <p:cNvPicPr>
            <a:picLocks noChangeAspect="1"/>
          </p:cNvPicPr>
          <p:nvPr/>
        </p:nvPicPr>
        <p:blipFill>
          <a:blip r:embed="rId2"/>
          <a:stretch>
            <a:fillRect/>
          </a:stretch>
        </p:blipFill>
        <p:spPr>
          <a:xfrm>
            <a:off x="235684" y="2516689"/>
            <a:ext cx="4687905" cy="3536490"/>
          </a:xfrm>
          <a:prstGeom prst="rect">
            <a:avLst/>
          </a:prstGeom>
        </p:spPr>
      </p:pic>
      <p:pic>
        <p:nvPicPr>
          <p:cNvPr id="4" name="Picture 3">
            <a:extLst>
              <a:ext uri="{FF2B5EF4-FFF2-40B4-BE49-F238E27FC236}">
                <a16:creationId xmlns:a16="http://schemas.microsoft.com/office/drawing/2014/main" id="{91CC80E6-81E8-FE45-A58D-ECEEF162DBB1}"/>
              </a:ext>
            </a:extLst>
          </p:cNvPr>
          <p:cNvPicPr>
            <a:picLocks noChangeAspect="1"/>
          </p:cNvPicPr>
          <p:nvPr/>
        </p:nvPicPr>
        <p:blipFill>
          <a:blip r:embed="rId3"/>
          <a:stretch>
            <a:fillRect/>
          </a:stretch>
        </p:blipFill>
        <p:spPr>
          <a:xfrm>
            <a:off x="5246145" y="2545763"/>
            <a:ext cx="3619500" cy="2730500"/>
          </a:xfrm>
          <a:prstGeom prst="rect">
            <a:avLst/>
          </a:prstGeom>
        </p:spPr>
      </p:pic>
      <p:pic>
        <p:nvPicPr>
          <p:cNvPr id="5" name="Picture 4">
            <a:extLst>
              <a:ext uri="{FF2B5EF4-FFF2-40B4-BE49-F238E27FC236}">
                <a16:creationId xmlns:a16="http://schemas.microsoft.com/office/drawing/2014/main" id="{34253885-99B7-7742-9730-18358ECF1305}"/>
              </a:ext>
            </a:extLst>
          </p:cNvPr>
          <p:cNvPicPr>
            <a:picLocks noChangeAspect="1"/>
          </p:cNvPicPr>
          <p:nvPr/>
        </p:nvPicPr>
        <p:blipFill rotWithShape="1">
          <a:blip r:embed="rId4"/>
          <a:srcRect t="19470"/>
          <a:stretch/>
        </p:blipFill>
        <p:spPr>
          <a:xfrm>
            <a:off x="6420895" y="5691115"/>
            <a:ext cx="1270000" cy="224999"/>
          </a:xfrm>
          <a:prstGeom prst="rect">
            <a:avLst/>
          </a:prstGeom>
        </p:spPr>
      </p:pic>
    </p:spTree>
    <p:extLst>
      <p:ext uri="{BB962C8B-B14F-4D97-AF65-F5344CB8AC3E}">
        <p14:creationId xmlns:p14="http://schemas.microsoft.com/office/powerpoint/2010/main" val="26540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4</a:t>
            </a:r>
            <a:r>
              <a:rPr lang="en-US" dirty="0"/>
              <a:t>)</a:t>
            </a:r>
            <a:r>
              <a:rPr lang="en-US" dirty="0" err="1"/>
              <a:t>X</a:t>
            </a:r>
            <a:r>
              <a:rPr lang="en-US" baseline="-25000" dirty="0" err="1"/>
              <a:t>t</a:t>
            </a:r>
            <a:r>
              <a:rPr lang="en-US" dirty="0"/>
              <a:t> = a</a:t>
            </a:r>
            <a:r>
              <a:rPr lang="en-US" baseline="-25000" dirty="0"/>
              <a:t>t</a:t>
            </a:r>
          </a:p>
        </p:txBody>
      </p:sp>
      <p:pic>
        <p:nvPicPr>
          <p:cNvPr id="6" name="Picture 5">
            <a:extLst>
              <a:ext uri="{FF2B5EF4-FFF2-40B4-BE49-F238E27FC236}">
                <a16:creationId xmlns:a16="http://schemas.microsoft.com/office/drawing/2014/main" id="{63AFBD3F-FC2B-1448-A474-CAA7A84ABA09}"/>
              </a:ext>
            </a:extLst>
          </p:cNvPr>
          <p:cNvPicPr>
            <a:picLocks noChangeAspect="1"/>
          </p:cNvPicPr>
          <p:nvPr/>
        </p:nvPicPr>
        <p:blipFill>
          <a:blip r:embed="rId2"/>
          <a:stretch>
            <a:fillRect/>
          </a:stretch>
        </p:blipFill>
        <p:spPr>
          <a:xfrm>
            <a:off x="191125" y="2516689"/>
            <a:ext cx="4805100" cy="3624900"/>
          </a:xfrm>
          <a:prstGeom prst="rect">
            <a:avLst/>
          </a:prstGeom>
        </p:spPr>
      </p:pic>
      <p:pic>
        <p:nvPicPr>
          <p:cNvPr id="8" name="Picture 7">
            <a:extLst>
              <a:ext uri="{FF2B5EF4-FFF2-40B4-BE49-F238E27FC236}">
                <a16:creationId xmlns:a16="http://schemas.microsoft.com/office/drawing/2014/main" id="{DF7ECA49-E82A-CD49-B2BF-8C68BC515CE1}"/>
              </a:ext>
            </a:extLst>
          </p:cNvPr>
          <p:cNvPicPr>
            <a:picLocks noChangeAspect="1"/>
          </p:cNvPicPr>
          <p:nvPr/>
        </p:nvPicPr>
        <p:blipFill>
          <a:blip r:embed="rId3"/>
          <a:stretch>
            <a:fillRect/>
          </a:stretch>
        </p:blipFill>
        <p:spPr>
          <a:xfrm>
            <a:off x="5241885" y="2516689"/>
            <a:ext cx="3628021" cy="2736927"/>
          </a:xfrm>
          <a:prstGeom prst="rect">
            <a:avLst/>
          </a:prstGeom>
        </p:spPr>
      </p:pic>
      <p:sp>
        <p:nvSpPr>
          <p:cNvPr id="9" name="Rectangle 8">
            <a:extLst>
              <a:ext uri="{FF2B5EF4-FFF2-40B4-BE49-F238E27FC236}">
                <a16:creationId xmlns:a16="http://schemas.microsoft.com/office/drawing/2014/main" id="{AC26BB7E-8567-C040-9CCE-CE00DA51147E}"/>
              </a:ext>
            </a:extLst>
          </p:cNvPr>
          <p:cNvSpPr/>
          <p:nvPr/>
        </p:nvSpPr>
        <p:spPr>
          <a:xfrm>
            <a:off x="4633418" y="2139122"/>
            <a:ext cx="4572000" cy="246221"/>
          </a:xfrm>
          <a:prstGeom prst="rect">
            <a:avLst/>
          </a:prstGeom>
        </p:spPr>
        <p:txBody>
          <a:bodyPr>
            <a:spAutoFit/>
          </a:bodyPr>
          <a:lstStyle/>
          <a:p>
            <a:r>
              <a:rPr lang="en-US" sz="1000" dirty="0"/>
              <a:t>plot(a[1:4996],a[5:5000], </a:t>
            </a:r>
            <a:r>
              <a:rPr lang="en-US" sz="1000" dirty="0" err="1"/>
              <a:t>xlab</a:t>
            </a:r>
            <a:r>
              <a:rPr lang="en-US" sz="1000" dirty="0"/>
              <a:t> = "X_t-4", </a:t>
            </a:r>
            <a:r>
              <a:rPr lang="en-US" sz="1000" dirty="0" err="1"/>
              <a:t>ylab</a:t>
            </a:r>
            <a:r>
              <a:rPr lang="en-US" sz="1000" dirty="0"/>
              <a:t> = "</a:t>
            </a:r>
            <a:r>
              <a:rPr lang="en-US" sz="1000" dirty="0" err="1"/>
              <a:t>X_t</a:t>
            </a:r>
            <a:r>
              <a:rPr lang="en-US" sz="1000" dirty="0"/>
              <a:t>", main = "Plot of </a:t>
            </a:r>
            <a:r>
              <a:rPr lang="en-US" sz="1000" dirty="0" err="1"/>
              <a:t>X_t</a:t>
            </a:r>
            <a:r>
              <a:rPr lang="en-US" sz="1000" dirty="0"/>
              <a:t> vs. X_t-4")</a:t>
            </a:r>
          </a:p>
        </p:txBody>
      </p:sp>
      <p:sp>
        <p:nvSpPr>
          <p:cNvPr id="10" name="Rectangle 9">
            <a:extLst>
              <a:ext uri="{FF2B5EF4-FFF2-40B4-BE49-F238E27FC236}">
                <a16:creationId xmlns:a16="http://schemas.microsoft.com/office/drawing/2014/main" id="{E6DB218B-52F4-3340-B74F-5E51ADF27416}"/>
              </a:ext>
            </a:extLst>
          </p:cNvPr>
          <p:cNvSpPr/>
          <p:nvPr/>
        </p:nvSpPr>
        <p:spPr>
          <a:xfrm>
            <a:off x="6197166" y="5253616"/>
            <a:ext cx="1717458" cy="276999"/>
          </a:xfrm>
          <a:prstGeom prst="rect">
            <a:avLst/>
          </a:prstGeom>
        </p:spPr>
        <p:txBody>
          <a:bodyPr wrap="none">
            <a:spAutoFit/>
          </a:bodyPr>
          <a:lstStyle/>
          <a:p>
            <a:r>
              <a:rPr lang="en-US" sz="1200" dirty="0" err="1"/>
              <a:t>cor</a:t>
            </a:r>
            <a:r>
              <a:rPr lang="en-US" sz="1200" dirty="0"/>
              <a:t>(a[1:4996],a[5:5000])</a:t>
            </a:r>
          </a:p>
        </p:txBody>
      </p:sp>
      <p:pic>
        <p:nvPicPr>
          <p:cNvPr id="11" name="Picture 10">
            <a:extLst>
              <a:ext uri="{FF2B5EF4-FFF2-40B4-BE49-F238E27FC236}">
                <a16:creationId xmlns:a16="http://schemas.microsoft.com/office/drawing/2014/main" id="{DD6A3E9E-E118-494D-8F0D-394BC7E18BD9}"/>
              </a:ext>
            </a:extLst>
          </p:cNvPr>
          <p:cNvPicPr>
            <a:picLocks noChangeAspect="1"/>
          </p:cNvPicPr>
          <p:nvPr/>
        </p:nvPicPr>
        <p:blipFill rotWithShape="1">
          <a:blip r:embed="rId4"/>
          <a:srcRect t="14586" b="14586"/>
          <a:stretch/>
        </p:blipFill>
        <p:spPr>
          <a:xfrm>
            <a:off x="6439945" y="5677468"/>
            <a:ext cx="1231900" cy="197894"/>
          </a:xfrm>
          <a:prstGeom prst="rect">
            <a:avLst/>
          </a:prstGeom>
        </p:spPr>
      </p:pic>
      <p:sp>
        <p:nvSpPr>
          <p:cNvPr id="12" name="Rectangle 11">
            <a:extLst>
              <a:ext uri="{FF2B5EF4-FFF2-40B4-BE49-F238E27FC236}">
                <a16:creationId xmlns:a16="http://schemas.microsoft.com/office/drawing/2014/main" id="{E9BF8697-F6B2-0F4A-BF38-A1025A577123}"/>
              </a:ext>
            </a:extLst>
          </p:cNvPr>
          <p:cNvSpPr/>
          <p:nvPr/>
        </p:nvSpPr>
        <p:spPr>
          <a:xfrm>
            <a:off x="1632147" y="2166335"/>
            <a:ext cx="1710340" cy="307777"/>
          </a:xfrm>
          <a:prstGeom prst="rect">
            <a:avLst/>
          </a:prstGeom>
        </p:spPr>
        <p:txBody>
          <a:bodyPr wrap="none">
            <a:spAutoFit/>
          </a:bodyPr>
          <a:lstStyle/>
          <a:p>
            <a:pPr algn="ctr"/>
            <a:r>
              <a:rPr lang="en-US" sz="1400" dirty="0" err="1"/>
              <a:t>plotts.sample.wge</a:t>
            </a:r>
            <a:r>
              <a:rPr lang="en-US" sz="1400" dirty="0"/>
              <a:t>(a)</a:t>
            </a:r>
          </a:p>
        </p:txBody>
      </p:sp>
      <p:sp>
        <p:nvSpPr>
          <p:cNvPr id="13" name="Rectangle 12">
            <a:extLst>
              <a:ext uri="{FF2B5EF4-FFF2-40B4-BE49-F238E27FC236}">
                <a16:creationId xmlns:a16="http://schemas.microsoft.com/office/drawing/2014/main" id="{05FDCC8D-D36A-F44F-97D3-DE35B3CC15D4}"/>
              </a:ext>
            </a:extLst>
          </p:cNvPr>
          <p:cNvSpPr/>
          <p:nvPr/>
        </p:nvSpPr>
        <p:spPr>
          <a:xfrm>
            <a:off x="0" y="1919561"/>
            <a:ext cx="4805100" cy="307777"/>
          </a:xfrm>
          <a:prstGeom prst="rect">
            <a:avLst/>
          </a:prstGeom>
        </p:spPr>
        <p:txBody>
          <a:bodyPr wrap="square">
            <a:spAutoFit/>
          </a:bodyPr>
          <a:lstStyle/>
          <a:p>
            <a:pPr algn="ctr"/>
            <a:r>
              <a:rPr lang="en-US" sz="1400" dirty="0"/>
              <a:t>a  = </a:t>
            </a:r>
            <a:r>
              <a:rPr lang="en-US" sz="1400" dirty="0" err="1"/>
              <a:t>gen.aruma.wge</a:t>
            </a:r>
            <a:r>
              <a:rPr lang="en-US" sz="1400" dirty="0"/>
              <a:t>(5000,s = 4,vara = 100, </a:t>
            </a:r>
            <a:r>
              <a:rPr lang="en-US" sz="1400" dirty="0" err="1"/>
              <a:t>sn</a:t>
            </a:r>
            <a:r>
              <a:rPr lang="en-US" sz="1400" dirty="0"/>
              <a:t> = 6)</a:t>
            </a:r>
          </a:p>
        </p:txBody>
      </p:sp>
    </p:spTree>
    <p:extLst>
      <p:ext uri="{BB962C8B-B14F-4D97-AF65-F5344CB8AC3E}">
        <p14:creationId xmlns:p14="http://schemas.microsoft.com/office/powerpoint/2010/main" val="422541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61C5-DC1F-7C49-AF3B-CA3CA798F54A}"/>
              </a:ext>
            </a:extLst>
          </p:cNvPr>
          <p:cNvSpPr>
            <a:spLocks noGrp="1"/>
          </p:cNvSpPr>
          <p:nvPr>
            <p:ph type="title"/>
          </p:nvPr>
        </p:nvSpPr>
        <p:spPr/>
        <p:txBody>
          <a:bodyPr/>
          <a:lstStyle/>
          <a:p>
            <a:r>
              <a:rPr lang="en-US" dirty="0"/>
              <a:t>ACF of (1-B</a:t>
            </a:r>
            <a:r>
              <a:rPr lang="en-US" baseline="30000" dirty="0"/>
              <a:t>12</a:t>
            </a:r>
            <a:r>
              <a:rPr lang="en-US" dirty="0"/>
              <a:t>)</a:t>
            </a:r>
            <a:r>
              <a:rPr lang="en-US" dirty="0" err="1"/>
              <a:t>X</a:t>
            </a:r>
            <a:r>
              <a:rPr lang="en-US" baseline="-25000" dirty="0" err="1"/>
              <a:t>t</a:t>
            </a:r>
            <a:r>
              <a:rPr lang="en-US" dirty="0"/>
              <a:t> = a</a:t>
            </a:r>
            <a:r>
              <a:rPr lang="en-US" baseline="-25000" dirty="0"/>
              <a:t>t</a:t>
            </a: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05FDCC8D-D36A-F44F-97D3-DE35B3CC15D4}"/>
                  </a:ext>
                </a:extLst>
              </p:cNvPr>
              <p:cNvSpPr/>
              <p:nvPr/>
            </p:nvSpPr>
            <p:spPr>
              <a:xfrm>
                <a:off x="353844" y="2260030"/>
                <a:ext cx="8161506" cy="1938992"/>
              </a:xfrm>
              <a:prstGeom prst="rect">
                <a:avLst/>
              </a:prstGeom>
            </p:spPr>
            <p:txBody>
              <a:bodyPr wrap="square">
                <a:spAutoFit/>
              </a:bodyPr>
              <a:lstStyle/>
              <a:p>
                <a:pPr algn="ctr"/>
                <a:r>
                  <a:rPr lang="en-US" sz="2000" dirty="0"/>
                  <a:t>Reproduce the same analysis as on the last 3 slides for the s = 12 model above.</a:t>
                </a:r>
              </a:p>
              <a:p>
                <a:pPr algn="ctr"/>
                <a:endParaRPr lang="en-US" sz="2000" dirty="0"/>
              </a:p>
              <a:p>
                <a:pPr algn="ctr"/>
                <a:r>
                  <a:rPr lang="en-US" sz="2000" dirty="0"/>
                  <a:t>Compare the linear correlation between </a:t>
                </a:r>
                <a:r>
                  <a:rPr lang="en-US" sz="2000" dirty="0" err="1"/>
                  <a:t>X</a:t>
                </a:r>
                <a:r>
                  <a:rPr lang="en-US" baseline="-25000" dirty="0" err="1"/>
                  <a:t>t</a:t>
                </a:r>
                <a:r>
                  <a:rPr lang="en-US" sz="2000" dirty="0"/>
                  <a:t> and X</a:t>
                </a:r>
                <a:r>
                  <a:rPr lang="en-US" baseline="-25000" dirty="0"/>
                  <a:t>t-12</a:t>
                </a:r>
                <a:r>
                  <a:rPr lang="en-US" sz="2000" dirty="0"/>
                  <a:t> to </a:t>
                </a:r>
                <a14:m>
                  <m:oMath xmlns:m="http://schemas.openxmlformats.org/officeDocument/2006/math">
                    <m:sSub>
                      <m:sSubPr>
                        <m:ctrlPr>
                          <a:rPr lang="en-US" sz="2000" i="1" smtClean="0">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i="1" smtClean="0">
                                <a:latin typeface="Cambria Math" panose="02040503050406030204" pitchFamily="18" charset="0"/>
                                <a:ea typeface="Cambria Math" panose="02040503050406030204" pitchFamily="18" charset="0"/>
                              </a:rPr>
                              <m:t>𝜌</m:t>
                            </m:r>
                          </m:e>
                        </m:acc>
                      </m:e>
                      <m:sub>
                        <m:r>
                          <a:rPr lang="en-US" sz="2000" b="0" i="1" smtClean="0">
                            <a:latin typeface="Cambria Math" panose="02040503050406030204" pitchFamily="18" charset="0"/>
                          </a:rPr>
                          <m:t>12</m:t>
                        </m:r>
                      </m:sub>
                    </m:sSub>
                  </m:oMath>
                </a14:m>
                <a:r>
                  <a:rPr lang="en-US" sz="2000" dirty="0"/>
                  <a:t> from the </a:t>
                </a:r>
                <a:r>
                  <a:rPr lang="en-US" sz="2000" dirty="0" err="1"/>
                  <a:t>acf</a:t>
                </a:r>
                <a:r>
                  <a:rPr lang="en-US" sz="2000" dirty="0"/>
                  <a:t>.</a:t>
                </a:r>
              </a:p>
              <a:p>
                <a:pPr algn="ctr"/>
                <a:endParaRPr lang="en-US" sz="2000" dirty="0"/>
              </a:p>
              <a:p>
                <a:pPr algn="ctr"/>
                <a:r>
                  <a:rPr lang="en-US" sz="2000" dirty="0"/>
                  <a:t>Compare the linear correlation between </a:t>
                </a:r>
                <a:r>
                  <a:rPr lang="en-US" sz="2000" dirty="0" err="1"/>
                  <a:t>X</a:t>
                </a:r>
                <a:r>
                  <a:rPr lang="en-US" sz="2000" baseline="-25000" dirty="0" err="1"/>
                  <a:t>t</a:t>
                </a:r>
                <a:r>
                  <a:rPr lang="en-US" sz="2000" dirty="0"/>
                  <a:t> and X</a:t>
                </a:r>
                <a:r>
                  <a:rPr lang="en-US" sz="2000" baseline="-25000" dirty="0"/>
                  <a:t>t-13</a:t>
                </a:r>
                <a:r>
                  <a:rPr lang="en-US" sz="2000" dirty="0"/>
                  <a:t> to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𝜌</m:t>
                            </m:r>
                          </m:e>
                        </m:acc>
                      </m:e>
                      <m:sub>
                        <m:r>
                          <a:rPr lang="en-US" sz="2000" i="1">
                            <a:latin typeface="Cambria Math" panose="02040503050406030204" pitchFamily="18" charset="0"/>
                          </a:rPr>
                          <m:t>1</m:t>
                        </m:r>
                        <m:r>
                          <a:rPr lang="en-US" sz="2000" b="0" i="1" smtClean="0">
                            <a:latin typeface="Cambria Math" panose="02040503050406030204" pitchFamily="18" charset="0"/>
                          </a:rPr>
                          <m:t>3</m:t>
                        </m:r>
                      </m:sub>
                    </m:sSub>
                  </m:oMath>
                </a14:m>
                <a:r>
                  <a:rPr lang="en-US" sz="2000" dirty="0"/>
                  <a:t> from the </a:t>
                </a:r>
                <a:r>
                  <a:rPr lang="en-US" sz="2000" dirty="0" err="1"/>
                  <a:t>acf</a:t>
                </a:r>
                <a:r>
                  <a:rPr lang="en-US" sz="2000" dirty="0"/>
                  <a:t>.</a:t>
                </a:r>
              </a:p>
            </p:txBody>
          </p:sp>
        </mc:Choice>
        <mc:Fallback>
          <p:sp>
            <p:nvSpPr>
              <p:cNvPr id="13" name="Rectangle 12">
                <a:extLst>
                  <a:ext uri="{FF2B5EF4-FFF2-40B4-BE49-F238E27FC236}">
                    <a16:creationId xmlns:a16="http://schemas.microsoft.com/office/drawing/2014/main" id="{05FDCC8D-D36A-F44F-97D3-DE35B3CC15D4}"/>
                  </a:ext>
                </a:extLst>
              </p:cNvPr>
              <p:cNvSpPr>
                <a:spLocks noRot="1" noChangeAspect="1" noMove="1" noResize="1" noEditPoints="1" noAdjustHandles="1" noChangeArrowheads="1" noChangeShapeType="1" noTextEdit="1"/>
              </p:cNvSpPr>
              <p:nvPr/>
            </p:nvSpPr>
            <p:spPr>
              <a:xfrm>
                <a:off x="353844" y="2260030"/>
                <a:ext cx="8161506" cy="1938992"/>
              </a:xfrm>
              <a:prstGeom prst="rect">
                <a:avLst/>
              </a:prstGeom>
              <a:blipFill>
                <a:blip r:embed="rId2"/>
                <a:stretch>
                  <a:fillRect t="-1299" b="-3896"/>
                </a:stretch>
              </a:blipFill>
            </p:spPr>
            <p:txBody>
              <a:bodyPr/>
              <a:lstStyle/>
              <a:p>
                <a:r>
                  <a:rPr lang="en-US">
                    <a:noFill/>
                  </a:rPr>
                  <a:t> </a:t>
                </a:r>
              </a:p>
            </p:txBody>
          </p:sp>
        </mc:Fallback>
      </mc:AlternateContent>
    </p:spTree>
    <p:extLst>
      <p:ext uri="{BB962C8B-B14F-4D97-AF65-F5344CB8AC3E}">
        <p14:creationId xmlns:p14="http://schemas.microsoft.com/office/powerpoint/2010/main" val="395098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19BB-E2AC-A246-A021-1D9484104B1E}"/>
              </a:ext>
            </a:extLst>
          </p:cNvPr>
          <p:cNvSpPr>
            <a:spLocks noGrp="1"/>
          </p:cNvSpPr>
          <p:nvPr>
            <p:ph type="title"/>
          </p:nvPr>
        </p:nvSpPr>
        <p:spPr>
          <a:xfrm>
            <a:off x="615002" y="2494177"/>
            <a:ext cx="7886700" cy="1325563"/>
          </a:xfrm>
        </p:spPr>
        <p:txBody>
          <a:bodyPr/>
          <a:lstStyle/>
          <a:p>
            <a:pPr algn="ctr"/>
            <a:r>
              <a:rPr lang="en-US" dirty="0"/>
              <a:t>End Break Out 2</a:t>
            </a:r>
          </a:p>
        </p:txBody>
      </p:sp>
    </p:spTree>
    <p:extLst>
      <p:ext uri="{BB962C8B-B14F-4D97-AF65-F5344CB8AC3E}">
        <p14:creationId xmlns:p14="http://schemas.microsoft.com/office/powerpoint/2010/main" val="1481822342"/>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2293</TotalTime>
  <Words>587</Words>
  <Application>Microsoft Macintosh PowerPoint</Application>
  <PresentationFormat>On-screen Show (4:3)</PresentationFormat>
  <Paragraphs>61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Proxima Nova</vt:lpstr>
      <vt:lpstr>2U</vt:lpstr>
      <vt:lpstr>Time Series Unit 7</vt:lpstr>
      <vt:lpstr>Break Out 1</vt:lpstr>
      <vt:lpstr>Question:</vt:lpstr>
      <vt:lpstr>End Break Out 1</vt:lpstr>
      <vt:lpstr>Break Out 2</vt:lpstr>
      <vt:lpstr>ACF of (1-B)Xt = at</vt:lpstr>
      <vt:lpstr>ACF of (1-B4)Xt = at</vt:lpstr>
      <vt:lpstr>ACF of (1-B12)Xt = at</vt:lpstr>
      <vt:lpstr>End Break Out 2</vt:lpstr>
      <vt:lpstr>For Live Session Assignment</vt:lpstr>
      <vt:lpstr>Break Out 3</vt:lpstr>
      <vt:lpstr>Review and Describe Your Realization</vt:lpstr>
      <vt:lpstr>End Break Out 3</vt:lpstr>
      <vt:lpstr>Break Out 4</vt:lpstr>
      <vt:lpstr>Cover Question 2</vt:lpstr>
      <vt:lpstr>End Break Out 4 </vt:lpstr>
      <vt:lpstr>Break Out 5</vt:lpstr>
      <vt:lpstr>Amtrak: For Live Session Question 3</vt:lpstr>
      <vt:lpstr>End Break Out 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7</dc:title>
  <dc:creator>Microsoft Office User</dc:creator>
  <cp:lastModifiedBy>Microsoft Office User</cp:lastModifiedBy>
  <cp:revision>22</cp:revision>
  <dcterms:created xsi:type="dcterms:W3CDTF">2019-06-18T16:21:05Z</dcterms:created>
  <dcterms:modified xsi:type="dcterms:W3CDTF">2019-10-08T23:30:14Z</dcterms:modified>
</cp:coreProperties>
</file>